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9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6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1FD4-7A5F-49D1-B88B-738F3F270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02BC4-6F82-46B6-8D83-16F526EE6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A37B-7B66-4053-BF0E-3309BD07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D8221-5D02-4758-8195-CDCBDCD6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1E96C-C035-41C5-85B0-448C149F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55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45D9-CE57-4C34-9219-0EE850F5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6C269-C0CA-4FA6-B4B5-059D522EB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E7C42-5210-4CAB-B0F8-764D0D41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75C3A-F0DB-4D73-BC58-AC7154C2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4A7CF-069F-41F4-9281-DDB124FD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67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613E9D-23C8-4AE4-B12B-F9E55E34C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553AF-A9C5-43E7-9DFB-E563951D5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D4F5-D9FB-4F87-A548-366557AE0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9BD5C-2634-4F94-9A2B-47E3F6E27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D141F-CA49-4D9E-B4D0-76F79596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60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645CC-A724-4C04-9AE3-D61BF23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F6A09-512A-4625-9F34-5BF9D73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85C39-21CD-4A05-8B56-442A595A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C2544-CF2C-440E-B845-0B61B7BA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C138E-0602-47DB-8846-593EA2EE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96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F22E-1958-434C-80F3-25932420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C6731-13F1-4FDF-952A-BE760CD8E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A2F0-FFD3-4A46-ACA3-19A9782B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EEF67-B7A5-400B-A444-A20C2856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A648-66D4-4A75-94ED-5A944F62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67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AC47-8105-46EE-B74E-4AF09452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7DF54-D98E-4694-85FA-98420A837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CE3FC-C63E-4C04-AF56-BE42CDC8A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0A4F9-BCD7-4DCF-9B72-77C891EA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5A4FF-02B4-4FE4-BFAC-88097A84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B82FC-23D7-41C6-97CF-8623A395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80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9BEE-B908-415B-BD4A-B2E4571B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EE12B-ED7F-4FD5-8B82-4BA2AE145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59D81-F853-4CA7-A408-27B72FD86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0EC88-573E-4875-A99D-4B7E1C39D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72CA5C-6DEA-485B-83BF-8346280A5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B5537A-5F27-4789-B1FB-6FEB1DDE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A3C684-26C3-41A9-A0D7-09E3B54D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16880-E491-46A3-9F49-AD09E9F3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86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559F-4F0C-498F-8F4B-AD6B5CCF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950C62-FAC7-4D84-A616-EC0C5004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C7842-4968-4AEE-88AD-8024F997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EAB40-4828-4B59-B220-73A9709D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63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1B7BAE-44BC-4E6D-8110-7559F7952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8B002-350F-47D8-9E13-208ED638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CA5B8-489E-40F3-B8FC-3940BDB6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3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5E9E-D3C2-4AFB-A666-0ACF5652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708DB-FF57-428B-A7AF-EA04FDBA6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F31A3-6590-4F91-B228-DFFDEF922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61C99-262B-409C-91F7-D33B351EB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BEE12-5B36-46AE-A8DC-AFC7A493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9DC7A-CA17-461A-A2E6-C8498140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75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C687-166F-4D16-90A6-93F37762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CFFF8-D489-4189-8F06-3CA077C5D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C8788-27BB-453A-AF92-56D7A412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4A239-111F-4082-BDF6-37FF6666C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EAC67-A108-4F3E-BB54-4971823C7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7BBF9-36A9-447A-A52F-2F8157FE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68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41FC7-C7B1-4C00-9008-5F58AF61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8638A-2332-4FA7-949A-7CC51C4FF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FA85E-1A5B-4F4B-911F-7838546BD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984EB-1690-4397-AA71-B185C80F88C1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36F6D-451D-4BEC-9021-C1AE1166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06693-1BFC-4E19-A30B-043A6F917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91664-D9DB-40F6-A476-6365A2BC0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92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cv/opencv/tree/4.10.0" TargetMode="External"/><Relationship Id="rId3" Type="http://schemas.openxmlformats.org/officeDocument/2006/relationships/hyperlink" Target="https://opencv.org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pencv/opencv/releases/download/4.10.0/opencv-4.10.0-ios-framework.zip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github.com/opencv/opencv/releases/download/4.10.0/opencv-4.10.0-windows.exe" TargetMode="Externa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95B1BE-C287-4FF3-AFE1-7247AE784EA2}"/>
              </a:ext>
            </a:extLst>
          </p:cNvPr>
          <p:cNvGrpSpPr/>
          <p:nvPr/>
        </p:nvGrpSpPr>
        <p:grpSpPr>
          <a:xfrm>
            <a:off x="-762002" y="0"/>
            <a:ext cx="13716004" cy="6858000"/>
            <a:chOff x="-762002" y="0"/>
            <a:chExt cx="1371600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20062A-4E96-4B28-AAAB-76E170DF3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62002" y="0"/>
              <a:ext cx="13716004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68EB0D-CD91-4E99-86F4-A871480E1BE5}"/>
                </a:ext>
              </a:extLst>
            </p:cNvPr>
            <p:cNvSpPr/>
            <p:nvPr/>
          </p:nvSpPr>
          <p:spPr>
            <a:xfrm>
              <a:off x="4452730" y="3074504"/>
              <a:ext cx="3233531" cy="795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4B63EB1-2B1E-4775-98A6-A898640928C1}"/>
              </a:ext>
            </a:extLst>
          </p:cNvPr>
          <p:cNvSpPr/>
          <p:nvPr/>
        </p:nvSpPr>
        <p:spPr>
          <a:xfrm>
            <a:off x="834888" y="3211995"/>
            <a:ext cx="10522226" cy="2342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IMAGE PROCESSING AND TOOLS</a:t>
            </a:r>
            <a:endParaRPr lang="en-IN" sz="6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C8A66F-B3A5-4512-842D-1C649A4CBA2F}"/>
              </a:ext>
            </a:extLst>
          </p:cNvPr>
          <p:cNvSpPr/>
          <p:nvPr/>
        </p:nvSpPr>
        <p:spPr>
          <a:xfrm>
            <a:off x="3935895" y="2523622"/>
            <a:ext cx="4320209" cy="11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  <a:latin typeface="Candara Light" panose="020E0502030303020204" pitchFamily="34" charset="0"/>
              </a:rPr>
              <a:t>TECH BOOTCAMP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DAY 06</a:t>
            </a:r>
            <a:endParaRPr lang="en-IN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AB7DED-83FB-4636-B387-CD5CBF80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355" y="1094871"/>
            <a:ext cx="1157288" cy="14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9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Candara Light" panose="020E0502030303020204" pitchFamily="34" charset="0"/>
              </a:rPr>
              <a:t>cv2.cvtColor(image, cv2.COLOR_BGR2GRAY)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IMAGE TO GREYSCALE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25" y="2664589"/>
            <a:ext cx="5777161" cy="385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2E90EE-684E-4364-B2F4-4655B05E9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6" y="2664589"/>
            <a:ext cx="5777161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Candara Light" panose="020E0502030303020204" pitchFamily="34" charset="0"/>
              </a:rPr>
              <a:t>cv2.resize(image, (500, 500))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RESIZE IMAGE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061" y="2664589"/>
            <a:ext cx="3854450" cy="385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E4572-C7C1-4D3E-9E88-1A3C1D625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8" y="2678736"/>
            <a:ext cx="5492061" cy="366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75BB38-4F26-41AC-965E-144C3A826130}"/>
              </a:ext>
            </a:extLst>
          </p:cNvPr>
          <p:cNvSpPr txBox="1"/>
          <p:nvPr/>
        </p:nvSpPr>
        <p:spPr>
          <a:xfrm>
            <a:off x="8295859" y="2309404"/>
            <a:ext cx="227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 PX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9AE47-1263-4F06-B76B-5404DF5C6A9A}"/>
              </a:ext>
            </a:extLst>
          </p:cNvPr>
          <p:cNvSpPr txBox="1"/>
          <p:nvPr/>
        </p:nvSpPr>
        <p:spPr>
          <a:xfrm rot="16200000">
            <a:off x="6117708" y="4402803"/>
            <a:ext cx="227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 PX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D8E5F-9246-48FA-BB25-7EFAB4C1E660}"/>
              </a:ext>
            </a:extLst>
          </p:cNvPr>
          <p:cNvSpPr txBox="1"/>
          <p:nvPr/>
        </p:nvSpPr>
        <p:spPr>
          <a:xfrm>
            <a:off x="2491405" y="2266187"/>
            <a:ext cx="227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640 PX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E9E83-306A-43EF-8A20-99EBD0594254}"/>
              </a:ext>
            </a:extLst>
          </p:cNvPr>
          <p:cNvSpPr txBox="1"/>
          <p:nvPr/>
        </p:nvSpPr>
        <p:spPr>
          <a:xfrm rot="16200000">
            <a:off x="-675865" y="4419718"/>
            <a:ext cx="227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427 PX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4240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Candara Light" panose="020E0502030303020204" pitchFamily="34" charset="0"/>
              </a:rPr>
              <a:t>image[y:y+h, x:x+w]</a:t>
            </a:r>
            <a:endParaRPr lang="en-IN" sz="5400" dirty="0">
              <a:latin typeface="Candara Light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CROP IMAGE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5264" y="2664589"/>
            <a:ext cx="2708044" cy="385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E4572-C7C1-4D3E-9E88-1A3C1D625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67" y="2627071"/>
            <a:ext cx="5806753" cy="3874193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59011AB3-06D8-4BDA-B49E-6B616A6DFA5F}"/>
              </a:ext>
            </a:extLst>
          </p:cNvPr>
          <p:cNvSpPr/>
          <p:nvPr/>
        </p:nvSpPr>
        <p:spPr>
          <a:xfrm flipH="1" flipV="1">
            <a:off x="428394" y="1128351"/>
            <a:ext cx="1201345" cy="1498720"/>
          </a:xfrm>
          <a:prstGeom prst="arc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062C5B-62B5-452D-952B-7031FB8DEE43}"/>
              </a:ext>
            </a:extLst>
          </p:cNvPr>
          <p:cNvSpPr txBox="1"/>
          <p:nvPr/>
        </p:nvSpPr>
        <p:spPr>
          <a:xfrm>
            <a:off x="328863" y="1533327"/>
            <a:ext cx="140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9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423C4-BECD-4EB5-B3EE-8B02A53A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168" y="0"/>
            <a:ext cx="13374168" cy="68580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9DC2EF-4F08-4E43-B29B-F59EAB1C5427}"/>
              </a:ext>
            </a:extLst>
          </p:cNvPr>
          <p:cNvSpPr/>
          <p:nvPr/>
        </p:nvSpPr>
        <p:spPr>
          <a:xfrm>
            <a:off x="954156" y="1411356"/>
            <a:ext cx="4002158" cy="40021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04</a:t>
            </a:r>
            <a:endParaRPr lang="en-IN" sz="9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F674B-AD36-4AF2-BDCE-A384D0831C56}"/>
              </a:ext>
            </a:extLst>
          </p:cNvPr>
          <p:cNvSpPr txBox="1"/>
          <p:nvPr/>
        </p:nvSpPr>
        <p:spPr>
          <a:xfrm>
            <a:off x="4956313" y="3044279"/>
            <a:ext cx="736022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IMAGE FILTERING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60190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2136339"/>
            <a:ext cx="130136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dirty="0">
                <a:latin typeface="Candara Light" panose="020E0502030303020204" pitchFamily="34" charset="0"/>
              </a:rPr>
              <a:t>AVERAGE BLURRING</a:t>
            </a:r>
          </a:p>
          <a:p>
            <a:pPr algn="ctr"/>
            <a:r>
              <a:rPr lang="sv-SE" sz="5400" dirty="0">
                <a:latin typeface="Candara Light" panose="020E0502030303020204" pitchFamily="34" charset="0"/>
              </a:rPr>
              <a:t>GAUSSIAN BLURRING</a:t>
            </a:r>
          </a:p>
          <a:p>
            <a:pPr algn="ctr"/>
            <a:r>
              <a:rPr lang="sv-SE" sz="5400" dirty="0">
                <a:latin typeface="Candara Light" panose="020E0502030303020204" pitchFamily="34" charset="0"/>
              </a:rPr>
              <a:t>MEDIAN BLURRING</a:t>
            </a:r>
            <a:endParaRPr lang="en-IN" sz="5400" dirty="0">
              <a:latin typeface="Candara Light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6" y="1225761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 BLURRING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4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err="1">
                <a:latin typeface="Candara Light" panose="020E0502030303020204" pitchFamily="34" charset="0"/>
              </a:rPr>
              <a:t>blurred_image</a:t>
            </a:r>
            <a:r>
              <a:rPr lang="en-IN" sz="5400" dirty="0">
                <a:latin typeface="Candara Light" panose="020E0502030303020204" pitchFamily="34" charset="0"/>
              </a:rPr>
              <a:t> = cv2.blur(image, (9, 9))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 AVERAGE BLURRING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177" y="2568269"/>
            <a:ext cx="3854450" cy="385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C580-C7D0-40A7-92C7-54C465831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0" y="2553882"/>
            <a:ext cx="3854450" cy="38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err="1">
                <a:latin typeface="Candara Light" panose="020E0502030303020204" pitchFamily="34" charset="0"/>
              </a:rPr>
              <a:t>gaussian_blurred_image</a:t>
            </a:r>
            <a:r>
              <a:rPr lang="en-IN" sz="3600" dirty="0">
                <a:latin typeface="Candara Light" panose="020E0502030303020204" pitchFamily="34" charset="0"/>
              </a:rPr>
              <a:t> = cv2.GaussianBlur(image, (9, 9), 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 GAUSSIAN BLURRING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177" y="2568269"/>
            <a:ext cx="3854450" cy="385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C580-C7D0-40A7-92C7-54C465831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0" y="2553882"/>
            <a:ext cx="3854450" cy="38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 err="1">
                <a:latin typeface="Candara Light" panose="020E0502030303020204" pitchFamily="34" charset="0"/>
              </a:rPr>
              <a:t>median_blurred_image</a:t>
            </a:r>
            <a:r>
              <a:rPr lang="en-IN" sz="4400" dirty="0">
                <a:latin typeface="Candara Light" panose="020E0502030303020204" pitchFamily="34" charset="0"/>
              </a:rPr>
              <a:t> = cv2.medianBlur(image, 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 MEDIAN BLURRING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177" y="2568269"/>
            <a:ext cx="3854450" cy="385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C580-C7D0-40A7-92C7-54C465831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0" y="2553882"/>
            <a:ext cx="3854450" cy="38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0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Candara Light" panose="020E0502030303020204" pitchFamily="34" charset="0"/>
              </a:rPr>
              <a:t>cv2.filter2D(image, -1, kernel)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SHARPENING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177" y="2568269"/>
            <a:ext cx="3854450" cy="385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C580-C7D0-40A7-92C7-54C465831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0" y="2553882"/>
            <a:ext cx="3854450" cy="38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2136339"/>
            <a:ext cx="130136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Candara Light" panose="020E0502030303020204" pitchFamily="34" charset="0"/>
              </a:rPr>
              <a:t>SOBEL EDGE DETECTION</a:t>
            </a:r>
          </a:p>
          <a:p>
            <a:pPr algn="ctr"/>
            <a:r>
              <a:rPr lang="en-IN" sz="5400" dirty="0">
                <a:latin typeface="Candara Light" panose="020E0502030303020204" pitchFamily="34" charset="0"/>
              </a:rPr>
              <a:t>LAPLACIAN EDGE DETECTION</a:t>
            </a:r>
          </a:p>
          <a:p>
            <a:pPr algn="ctr"/>
            <a:r>
              <a:rPr lang="en-IN" sz="5400" dirty="0">
                <a:latin typeface="Candara Light" panose="020E0502030303020204" pitchFamily="34" charset="0"/>
              </a:rPr>
              <a:t>CANNY EDGE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6" y="1225761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 EDGE DETECTION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72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423C4-BECD-4EB5-B3EE-8B02A53A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168" y="0"/>
            <a:ext cx="13374168" cy="68580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9DC2EF-4F08-4E43-B29B-F59EAB1C5427}"/>
              </a:ext>
            </a:extLst>
          </p:cNvPr>
          <p:cNvSpPr/>
          <p:nvPr/>
        </p:nvSpPr>
        <p:spPr>
          <a:xfrm>
            <a:off x="954156" y="1411356"/>
            <a:ext cx="4002158" cy="40021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01</a:t>
            </a:r>
            <a:endParaRPr lang="en-IN" sz="9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F674B-AD36-4AF2-BDCE-A384D0831C56}"/>
              </a:ext>
            </a:extLst>
          </p:cNvPr>
          <p:cNvSpPr txBox="1"/>
          <p:nvPr/>
        </p:nvSpPr>
        <p:spPr>
          <a:xfrm>
            <a:off x="4956313" y="2705725"/>
            <a:ext cx="736022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INTRODUCTION TO OPENCV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21822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Candara Light" panose="020E0502030303020204" pitchFamily="34" charset="0"/>
              </a:rPr>
              <a:t>cv2.Sobel(image, cv2.CV_64F, 1, 0, </a:t>
            </a:r>
            <a:r>
              <a:rPr lang="en-IN" sz="4400" dirty="0" err="1">
                <a:latin typeface="Candara Light" panose="020E0502030303020204" pitchFamily="34" charset="0"/>
              </a:rPr>
              <a:t>ksize</a:t>
            </a:r>
            <a:r>
              <a:rPr lang="en-IN" sz="4400" dirty="0">
                <a:latin typeface="Candara Light" panose="020E0502030303020204" pitchFamily="34" charset="0"/>
              </a:rPr>
              <a:t>=5)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SOBEL EDGE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177" y="2568269"/>
            <a:ext cx="3854450" cy="385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C580-C7D0-40A7-92C7-54C465831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0" y="2553882"/>
            <a:ext cx="3854450" cy="38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7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Candara Light" panose="020E0502030303020204" pitchFamily="34" charset="0"/>
              </a:rPr>
              <a:t> cv2.Laplacian(image, cv2.CV_64F)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LAPLACIAN EDGE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177" y="2568269"/>
            <a:ext cx="3854450" cy="385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C580-C7D0-40A7-92C7-54C465831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0" y="2553882"/>
            <a:ext cx="3854450" cy="38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1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Candara Light" panose="020E0502030303020204" pitchFamily="34" charset="0"/>
              </a:rPr>
              <a:t> cv2.Canny(image, 100, 200)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CANNY EDGE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177" y="2568269"/>
            <a:ext cx="3854450" cy="385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C580-C7D0-40A7-92C7-54C465831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0" y="2553882"/>
            <a:ext cx="3854450" cy="38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8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423C4-BECD-4EB5-B3EE-8B02A53A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168" y="0"/>
            <a:ext cx="13374168" cy="68580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9DC2EF-4F08-4E43-B29B-F59EAB1C5427}"/>
              </a:ext>
            </a:extLst>
          </p:cNvPr>
          <p:cNvSpPr/>
          <p:nvPr/>
        </p:nvSpPr>
        <p:spPr>
          <a:xfrm>
            <a:off x="954156" y="1411356"/>
            <a:ext cx="4002158" cy="40021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05</a:t>
            </a:r>
            <a:endParaRPr lang="en-IN" sz="9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F674B-AD36-4AF2-BDCE-A384D0831C56}"/>
              </a:ext>
            </a:extLst>
          </p:cNvPr>
          <p:cNvSpPr txBox="1"/>
          <p:nvPr/>
        </p:nvSpPr>
        <p:spPr>
          <a:xfrm>
            <a:off x="4956313" y="2705725"/>
            <a:ext cx="736022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 IMAGE TRANSFORMATIONS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72664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Candara Light" panose="020E0502030303020204" pitchFamily="34" charset="0"/>
              </a:rPr>
              <a:t>cv2.resize(image, (</a:t>
            </a:r>
            <a:r>
              <a:rPr lang="en-IN" sz="3600" dirty="0" err="1">
                <a:latin typeface="Candara Light" panose="020E0502030303020204" pitchFamily="34" charset="0"/>
              </a:rPr>
              <a:t>image.shape</a:t>
            </a:r>
            <a:r>
              <a:rPr lang="en-IN" sz="3600" dirty="0">
                <a:latin typeface="Candara Light" panose="020E0502030303020204" pitchFamily="34" charset="0"/>
              </a:rPr>
              <a:t>[1] // 2, </a:t>
            </a:r>
            <a:r>
              <a:rPr lang="en-IN" sz="3600" dirty="0" err="1">
                <a:latin typeface="Candara Light" panose="020E0502030303020204" pitchFamily="34" charset="0"/>
              </a:rPr>
              <a:t>image.shape</a:t>
            </a:r>
            <a:r>
              <a:rPr lang="en-IN" sz="3600" dirty="0">
                <a:latin typeface="Candara Light" panose="020E0502030303020204" pitchFamily="34" charset="0"/>
              </a:rPr>
              <a:t>[0] // 2))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RESIZING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542" y="3213890"/>
            <a:ext cx="3854450" cy="2563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9A1F2-75B1-4204-87D9-90F1DBED4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83" y="2608470"/>
            <a:ext cx="5247682" cy="34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197084"/>
            <a:ext cx="130136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Candara Light" panose="020E0502030303020204" pitchFamily="34" charset="0"/>
              </a:rPr>
              <a:t>cv2.getRotationMatrix2D(</a:t>
            </a:r>
            <a:r>
              <a:rPr lang="en-IN" sz="4400" dirty="0" err="1">
                <a:latin typeface="Candara Light" panose="020E0502030303020204" pitchFamily="34" charset="0"/>
              </a:rPr>
              <a:t>center</a:t>
            </a:r>
            <a:r>
              <a:rPr lang="en-IN" sz="4400" dirty="0">
                <a:latin typeface="Candara Light" panose="020E0502030303020204" pitchFamily="34" charset="0"/>
              </a:rPr>
              <a:t>, angle, scale)</a:t>
            </a:r>
          </a:p>
          <a:p>
            <a:pPr algn="ctr"/>
            <a:r>
              <a:rPr lang="fr-FR" sz="4400" dirty="0">
                <a:latin typeface="Candara Light" panose="020E0502030303020204" pitchFamily="34" charset="0"/>
              </a:rPr>
              <a:t>cv2.warpAffine(image, </a:t>
            </a:r>
            <a:r>
              <a:rPr lang="fr-FR" sz="4400" dirty="0" err="1">
                <a:latin typeface="Candara Light" panose="020E0502030303020204" pitchFamily="34" charset="0"/>
              </a:rPr>
              <a:t>rotation_matrix</a:t>
            </a:r>
            <a:r>
              <a:rPr lang="fr-FR" sz="4400" dirty="0">
                <a:latin typeface="Candara Light" panose="020E0502030303020204" pitchFamily="34" charset="0"/>
              </a:rPr>
              <a:t>, (w, h))</a:t>
            </a:r>
            <a:endParaRPr lang="en-IN" sz="4400" dirty="0">
              <a:latin typeface="Candara Light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ROTATING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177" y="3492181"/>
            <a:ext cx="3854450" cy="2563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C580-C7D0-40A7-92C7-54C465831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3870" y="3471377"/>
            <a:ext cx="3854450" cy="25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3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607902"/>
            <a:ext cx="13013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Candara Light" panose="020E0502030303020204" pitchFamily="34" charset="0"/>
              </a:rPr>
              <a:t>image[y:y+h, x:x+w]</a:t>
            </a:r>
            <a:endParaRPr lang="en-IN" sz="4400" dirty="0">
              <a:latin typeface="Candara Light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CROPPING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F93B-2537-4149-A51A-99B26D8E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9802" y="3492181"/>
            <a:ext cx="2563209" cy="2563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C580-C7D0-40A7-92C7-54C465831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7694" y="3471377"/>
            <a:ext cx="3854450" cy="25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9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423C4-BECD-4EB5-B3EE-8B02A53A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168" y="0"/>
            <a:ext cx="13374168" cy="68580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9DC2EF-4F08-4E43-B29B-F59EAB1C5427}"/>
              </a:ext>
            </a:extLst>
          </p:cNvPr>
          <p:cNvSpPr/>
          <p:nvPr/>
        </p:nvSpPr>
        <p:spPr>
          <a:xfrm>
            <a:off x="954156" y="1411356"/>
            <a:ext cx="4002158" cy="40021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06</a:t>
            </a:r>
            <a:endParaRPr lang="en-IN" sz="9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F674B-AD36-4AF2-BDCE-A384D0831C56}"/>
              </a:ext>
            </a:extLst>
          </p:cNvPr>
          <p:cNvSpPr txBox="1"/>
          <p:nvPr/>
        </p:nvSpPr>
        <p:spPr>
          <a:xfrm>
            <a:off x="4956313" y="3044279"/>
            <a:ext cx="736022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 OBJECT DETECTION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93553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>
                <a:latin typeface="Candara Light" panose="020E0502030303020204" pitchFamily="34" charset="0"/>
              </a:rPr>
              <a:t>cv2.CascadeClassifier(cv2.data.haarcascades + 'haarcascade_frontalface_default.xml')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 HAAR CASCADE CLASSIFIER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311DF-33A2-4AAB-BF7C-AD94FEA96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2107161"/>
            <a:ext cx="5131385" cy="4280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5ED5FA-DB79-43EB-94FE-B1752AA1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158" y="2107161"/>
            <a:ext cx="5131385" cy="42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2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342857"/>
            <a:ext cx="130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Candara Light" panose="020E0502030303020204" pitchFamily="34" charset="0"/>
              </a:rPr>
              <a:t>cv2.dnn.readNetFromCaffe('</a:t>
            </a:r>
            <a:r>
              <a:rPr lang="en-IN" sz="2400" dirty="0" err="1">
                <a:latin typeface="Candara Light" panose="020E0502030303020204" pitchFamily="34" charset="0"/>
              </a:rPr>
              <a:t>path_to_deploy.prototxt</a:t>
            </a:r>
            <a:r>
              <a:rPr lang="en-IN" sz="2400" dirty="0">
                <a:latin typeface="Candara Light" panose="020E0502030303020204" pitchFamily="34" charset="0"/>
              </a:rPr>
              <a:t>’, '</a:t>
            </a:r>
            <a:r>
              <a:rPr lang="en-IN" sz="2400" dirty="0" err="1">
                <a:latin typeface="Candara Light" panose="020E0502030303020204" pitchFamily="34" charset="0"/>
              </a:rPr>
              <a:t>path_to_model.caffemodel</a:t>
            </a:r>
            <a:r>
              <a:rPr lang="en-IN" sz="2400" dirty="0">
                <a:latin typeface="Candara Light" panose="020E0502030303020204" pitchFamily="34" charset="0"/>
              </a:rPr>
              <a:t>')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2292626" y="470387"/>
            <a:ext cx="760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PRE-TRAINED DEEP LEARNING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5ED5FA-DB79-43EB-94FE-B1752AA10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3097" y="2402168"/>
            <a:ext cx="5748189" cy="3421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7B6E4-82E9-4EFE-80AB-C8CA1E774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4" y="2402168"/>
            <a:ext cx="5748187" cy="342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0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ECFBD-AD2E-4A23-A780-B515A5B6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F5E6F5-0FD6-44C9-9680-34CC40CC33B7}"/>
              </a:ext>
            </a:extLst>
          </p:cNvPr>
          <p:cNvSpPr txBox="1"/>
          <p:nvPr/>
        </p:nvSpPr>
        <p:spPr>
          <a:xfrm>
            <a:off x="762000" y="674400"/>
            <a:ext cx="10668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entury Gothic" panose="020B0502020202020204" pitchFamily="34" charset="0"/>
              </a:rPr>
              <a:t>OPEN SOURCE COMPUTER VISION LIBRARY</a:t>
            </a:r>
          </a:p>
          <a:p>
            <a:pPr algn="ctr"/>
            <a:endParaRPr lang="en-IN" sz="3200" dirty="0">
              <a:latin typeface="Century Gothic" panose="020B0502020202020204" pitchFamily="34" charset="0"/>
            </a:endParaRPr>
          </a:p>
          <a:p>
            <a:pPr algn="ctr"/>
            <a:r>
              <a:rPr lang="en-IN" sz="3200" dirty="0">
                <a:latin typeface="Century Gothic" panose="020B0502020202020204" pitchFamily="34" charset="0"/>
              </a:rPr>
              <a:t>IMAGE PROCESSING LIBRARY</a:t>
            </a:r>
          </a:p>
          <a:p>
            <a:pPr algn="ctr"/>
            <a:endParaRPr lang="en-IN" sz="3200" dirty="0">
              <a:latin typeface="Century Gothic" panose="020B0502020202020204" pitchFamily="34" charset="0"/>
            </a:endParaRPr>
          </a:p>
          <a:p>
            <a:pPr algn="ctr"/>
            <a:r>
              <a:rPr lang="en-IN" sz="3200" dirty="0">
                <a:latin typeface="Century Gothic" panose="020B0502020202020204" pitchFamily="34" charset="0"/>
              </a:rPr>
              <a:t>CRUCIAL IN COMPUTER VISION</a:t>
            </a:r>
          </a:p>
          <a:p>
            <a:pPr algn="ctr"/>
            <a:endParaRPr lang="en-IN" sz="3200" dirty="0">
              <a:latin typeface="Century Gothic" panose="020B0502020202020204" pitchFamily="34" charset="0"/>
            </a:endParaRPr>
          </a:p>
          <a:p>
            <a:pPr algn="ctr"/>
            <a:r>
              <a:rPr lang="en-IN" sz="3200" dirty="0">
                <a:latin typeface="Century Gothic" panose="020B0502020202020204" pitchFamily="34" charset="0"/>
              </a:rPr>
              <a:t>MULTILINGUAL, CROSS-PLATFORM, EVOLVING</a:t>
            </a:r>
          </a:p>
          <a:p>
            <a:pPr algn="ctr"/>
            <a:endParaRPr lang="en-IN" sz="3200" dirty="0">
              <a:latin typeface="Century Gothic" panose="020B0502020202020204" pitchFamily="34" charset="0"/>
            </a:endParaRPr>
          </a:p>
          <a:p>
            <a:pPr algn="ctr"/>
            <a:r>
              <a:rPr lang="en-IN" sz="3200" dirty="0">
                <a:latin typeface="Century Gothic" panose="020B0502020202020204" pitchFamily="34" charset="0"/>
              </a:rPr>
              <a:t>DETECTION, RECOGNITION, CALIBRATION</a:t>
            </a:r>
          </a:p>
          <a:p>
            <a:pPr algn="ctr"/>
            <a:endParaRPr lang="en-IN" sz="3200" dirty="0">
              <a:latin typeface="Century Gothic" panose="020B0502020202020204" pitchFamily="34" charset="0"/>
            </a:endParaRPr>
          </a:p>
          <a:p>
            <a:pPr algn="ctr"/>
            <a:r>
              <a:rPr lang="en-IN" sz="3200" dirty="0">
                <a:latin typeface="Century Gothic" panose="020B0502020202020204" pitchFamily="34" charset="0"/>
              </a:rPr>
              <a:t>ACTIVE, RESOURCE-RICH COMMUNITY</a:t>
            </a:r>
          </a:p>
        </p:txBody>
      </p:sp>
    </p:spTree>
    <p:extLst>
      <p:ext uri="{BB962C8B-B14F-4D97-AF65-F5344CB8AC3E}">
        <p14:creationId xmlns:p14="http://schemas.microsoft.com/office/powerpoint/2010/main" val="57989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423C4-BECD-4EB5-B3EE-8B02A53A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168" y="0"/>
            <a:ext cx="13374168" cy="68580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9DC2EF-4F08-4E43-B29B-F59EAB1C5427}"/>
              </a:ext>
            </a:extLst>
          </p:cNvPr>
          <p:cNvSpPr/>
          <p:nvPr/>
        </p:nvSpPr>
        <p:spPr>
          <a:xfrm>
            <a:off x="954156" y="1411356"/>
            <a:ext cx="4002158" cy="40021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07</a:t>
            </a:r>
            <a:endParaRPr lang="en-IN" sz="9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F674B-AD36-4AF2-BDCE-A384D0831C56}"/>
              </a:ext>
            </a:extLst>
          </p:cNvPr>
          <p:cNvSpPr txBox="1"/>
          <p:nvPr/>
        </p:nvSpPr>
        <p:spPr>
          <a:xfrm>
            <a:off x="4956313" y="2705725"/>
            <a:ext cx="736022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IMAGE PROCESSING TECHNIQUES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97144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183832"/>
            <a:ext cx="13013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Candara Light" panose="020E0502030303020204" pitchFamily="34" charset="0"/>
              </a:rPr>
              <a:t>cv2.threshold(image, 127, 255, cv2.THRESH_BINARY)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021497" y="470387"/>
            <a:ext cx="614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THRESHOLDING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174697-493B-4054-A979-6F6FD8FA2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26" y="2112298"/>
            <a:ext cx="2541515" cy="4511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13BC25-FD5A-4CFA-BD15-56F30C0F4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663" y="2112297"/>
            <a:ext cx="2541515" cy="45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4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2136339"/>
            <a:ext cx="130136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Candara Light" panose="020E0502030303020204" pitchFamily="34" charset="0"/>
              </a:rPr>
              <a:t>DILATION</a:t>
            </a:r>
          </a:p>
          <a:p>
            <a:pPr algn="ctr"/>
            <a:r>
              <a:rPr lang="en-IN" sz="5400" dirty="0">
                <a:latin typeface="Candara Light" panose="020E0502030303020204" pitchFamily="34" charset="0"/>
              </a:rPr>
              <a:t>EROSION</a:t>
            </a:r>
          </a:p>
          <a:p>
            <a:pPr algn="ctr"/>
            <a:r>
              <a:rPr lang="en-IN" sz="5400" dirty="0">
                <a:latin typeface="Candara Light" panose="020E0502030303020204" pitchFamily="34" charset="0"/>
              </a:rPr>
              <a:t>OPENING AND CLOSING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2186609" y="1225761"/>
            <a:ext cx="7818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MORPHOLOGICAL OPERATIONS</a:t>
            </a:r>
          </a:p>
        </p:txBody>
      </p:sp>
    </p:spTree>
    <p:extLst>
      <p:ext uri="{BB962C8B-B14F-4D97-AF65-F5344CB8AC3E}">
        <p14:creationId xmlns:p14="http://schemas.microsoft.com/office/powerpoint/2010/main" val="377689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183832"/>
            <a:ext cx="13013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Candara Light" panose="020E0502030303020204" pitchFamily="34" charset="0"/>
              </a:rPr>
              <a:t>cv2.dilate(image, kernel, iterations=1)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2597428" y="470387"/>
            <a:ext cx="69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DILATION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13BC25-FD5A-4CFA-BD15-56F30C0F4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1597" y="2905202"/>
            <a:ext cx="3883748" cy="2925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35ECE-9584-4C10-8A40-2B7CA338E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99" y="2905202"/>
            <a:ext cx="3883748" cy="29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183832"/>
            <a:ext cx="13013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Candara Light" panose="020E0502030303020204" pitchFamily="34" charset="0"/>
              </a:rPr>
              <a:t>cv2.erode(image, kernel, iterations=1)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2597428" y="470387"/>
            <a:ext cx="69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EROSION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13BC25-FD5A-4CFA-BD15-56F30C0F4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1597" y="2905202"/>
            <a:ext cx="3883747" cy="2925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35ECE-9584-4C10-8A40-2B7CA338E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99" y="2905202"/>
            <a:ext cx="3883748" cy="29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183832"/>
            <a:ext cx="13013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200" dirty="0">
                <a:latin typeface="Candara Light" panose="020E0502030303020204" pitchFamily="34" charset="0"/>
              </a:rPr>
              <a:t>cv2.morphologyEx(image, cv2.MORPH_OPEN, kernel)</a:t>
            </a:r>
          </a:p>
          <a:p>
            <a:pPr algn="ctr"/>
            <a:r>
              <a:rPr lang="en-IN" sz="4200" dirty="0">
                <a:latin typeface="Candara Light" panose="020E0502030303020204" pitchFamily="34" charset="0"/>
              </a:rPr>
              <a:t>cv2.morphologyEx(image, cv2.MORPH_CLOSE, kernel)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2597428" y="470387"/>
            <a:ext cx="69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OPENING AND CLOSING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6F63CE-8B94-4528-9250-BF7D1C3F6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4"/>
          <a:stretch/>
        </p:blipFill>
        <p:spPr>
          <a:xfrm>
            <a:off x="1319349" y="2907824"/>
            <a:ext cx="9553302" cy="36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8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1183832"/>
            <a:ext cx="13013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Candara Light" panose="020E0502030303020204" pitchFamily="34" charset="0"/>
              </a:rPr>
              <a:t>cv2.findContours(</a:t>
            </a:r>
            <a:r>
              <a:rPr lang="en-IN" sz="2800" dirty="0" err="1">
                <a:latin typeface="Candara Light" panose="020E0502030303020204" pitchFamily="34" charset="0"/>
              </a:rPr>
              <a:t>binary_image</a:t>
            </a:r>
            <a:r>
              <a:rPr lang="en-IN" sz="2800" dirty="0">
                <a:latin typeface="Candara Light" panose="020E0502030303020204" pitchFamily="34" charset="0"/>
              </a:rPr>
              <a:t>, cv2.RETR_TREE, cv2.CHAIN_APPROX_SIMPLE)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2597428" y="470387"/>
            <a:ext cx="69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CONTOUR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0A54B-36BB-4B78-A09E-AF71FFC9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14" y="2246195"/>
            <a:ext cx="5861603" cy="3907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CAC36-4012-422D-9ED1-45A08D6C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9" y="2243142"/>
            <a:ext cx="5866181" cy="39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423C4-BECD-4EB5-B3EE-8B02A53A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168" y="0"/>
            <a:ext cx="13374168" cy="68580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9DC2EF-4F08-4E43-B29B-F59EAB1C5427}"/>
              </a:ext>
            </a:extLst>
          </p:cNvPr>
          <p:cNvSpPr/>
          <p:nvPr/>
        </p:nvSpPr>
        <p:spPr>
          <a:xfrm>
            <a:off x="954156" y="1411356"/>
            <a:ext cx="4002158" cy="40021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08</a:t>
            </a:r>
            <a:endParaRPr lang="en-IN" sz="9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F674B-AD36-4AF2-BDCE-A384D0831C56}"/>
              </a:ext>
            </a:extLst>
          </p:cNvPr>
          <p:cNvSpPr txBox="1"/>
          <p:nvPr/>
        </p:nvSpPr>
        <p:spPr>
          <a:xfrm>
            <a:off x="4956313" y="3044279"/>
            <a:ext cx="736022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PRACTICAL EXAMPLES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16237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-1" y="1997839"/>
            <a:ext cx="121920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Century Gothic" panose="020B0502020202020204" pitchFamily="34" charset="0"/>
              </a:rPr>
              <a:t> How do you load an image in grayscale and display it using OpenCV?</a:t>
            </a:r>
            <a:endParaRPr lang="en-US" sz="60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AB14C-699E-4A5B-9161-5A793FFC44C5}"/>
              </a:ext>
            </a:extLst>
          </p:cNvPr>
          <p:cNvSpPr txBox="1"/>
          <p:nvPr/>
        </p:nvSpPr>
        <p:spPr>
          <a:xfrm>
            <a:off x="5433391" y="1603513"/>
            <a:ext cx="132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1/5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B7204-E987-44C1-9A80-5270E59F6F2C}"/>
              </a:ext>
            </a:extLst>
          </p:cNvPr>
          <p:cNvSpPr/>
          <p:nvPr/>
        </p:nvSpPr>
        <p:spPr>
          <a:xfrm>
            <a:off x="5201478" y="5327374"/>
            <a:ext cx="1789044" cy="742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HINT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53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-1" y="2459504"/>
            <a:ext cx="12192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Century Gothic" panose="020B0502020202020204" pitchFamily="34" charset="0"/>
              </a:rPr>
              <a:t> How can you resize an image to 200x200 pixels?</a:t>
            </a:r>
            <a:endParaRPr lang="en-US" sz="60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AB14C-699E-4A5B-9161-5A793FFC44C5}"/>
              </a:ext>
            </a:extLst>
          </p:cNvPr>
          <p:cNvSpPr txBox="1"/>
          <p:nvPr/>
        </p:nvSpPr>
        <p:spPr>
          <a:xfrm>
            <a:off x="5433391" y="1603513"/>
            <a:ext cx="132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2/5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6606B-F098-4987-AA2D-3DF0FDF25F8C}"/>
              </a:ext>
            </a:extLst>
          </p:cNvPr>
          <p:cNvSpPr/>
          <p:nvPr/>
        </p:nvSpPr>
        <p:spPr>
          <a:xfrm>
            <a:off x="5201478" y="5327374"/>
            <a:ext cx="1789044" cy="742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HINT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87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423C4-BECD-4EB5-B3EE-8B02A53A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168" y="0"/>
            <a:ext cx="13374168" cy="68580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9DC2EF-4F08-4E43-B29B-F59EAB1C5427}"/>
              </a:ext>
            </a:extLst>
          </p:cNvPr>
          <p:cNvSpPr/>
          <p:nvPr/>
        </p:nvSpPr>
        <p:spPr>
          <a:xfrm>
            <a:off x="954156" y="1411356"/>
            <a:ext cx="4002158" cy="40021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02</a:t>
            </a:r>
            <a:endParaRPr lang="en-IN" sz="9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F674B-AD36-4AF2-BDCE-A384D0831C56}"/>
              </a:ext>
            </a:extLst>
          </p:cNvPr>
          <p:cNvSpPr txBox="1"/>
          <p:nvPr/>
        </p:nvSpPr>
        <p:spPr>
          <a:xfrm>
            <a:off x="4956313" y="3044279"/>
            <a:ext cx="736022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 INSTALLATION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54687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-1" y="1997839"/>
            <a:ext cx="121920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Century Gothic" panose="020B0502020202020204" pitchFamily="34" charset="0"/>
              </a:rPr>
              <a:t> How do you convert a </a:t>
            </a:r>
            <a:r>
              <a:rPr lang="en-IN" sz="6000" dirty="0" err="1">
                <a:latin typeface="Century Gothic" panose="020B0502020202020204" pitchFamily="34" charset="0"/>
              </a:rPr>
              <a:t>colored</a:t>
            </a:r>
            <a:r>
              <a:rPr lang="en-IN" sz="6000" dirty="0">
                <a:latin typeface="Century Gothic" panose="020B0502020202020204" pitchFamily="34" charset="0"/>
              </a:rPr>
              <a:t> image to a binary image using a threshold value of 127?</a:t>
            </a:r>
            <a:endParaRPr lang="en-US" sz="60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AB14C-699E-4A5B-9161-5A793FFC44C5}"/>
              </a:ext>
            </a:extLst>
          </p:cNvPr>
          <p:cNvSpPr txBox="1"/>
          <p:nvPr/>
        </p:nvSpPr>
        <p:spPr>
          <a:xfrm>
            <a:off x="5433391" y="1603513"/>
            <a:ext cx="132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3/5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F10B7-C161-4360-86B5-E11A97116F3C}"/>
              </a:ext>
            </a:extLst>
          </p:cNvPr>
          <p:cNvSpPr/>
          <p:nvPr/>
        </p:nvSpPr>
        <p:spPr>
          <a:xfrm>
            <a:off x="5201478" y="5327374"/>
            <a:ext cx="1789044" cy="742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HINT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3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-1" y="1997839"/>
            <a:ext cx="121920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Century Gothic" panose="020B0502020202020204" pitchFamily="34" charset="0"/>
              </a:rPr>
              <a:t> How can you detect edges in an image using the Canny edge detector?</a:t>
            </a:r>
            <a:endParaRPr lang="en-US" sz="60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AB14C-699E-4A5B-9161-5A793FFC44C5}"/>
              </a:ext>
            </a:extLst>
          </p:cNvPr>
          <p:cNvSpPr txBox="1"/>
          <p:nvPr/>
        </p:nvSpPr>
        <p:spPr>
          <a:xfrm>
            <a:off x="5433391" y="1603513"/>
            <a:ext cx="132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4/5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FF88A-CAFB-429E-99E6-AA30C102CA34}"/>
              </a:ext>
            </a:extLst>
          </p:cNvPr>
          <p:cNvSpPr/>
          <p:nvPr/>
        </p:nvSpPr>
        <p:spPr>
          <a:xfrm>
            <a:off x="5201478" y="5327374"/>
            <a:ext cx="1789044" cy="742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HINT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05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-1" y="2459504"/>
            <a:ext cx="12192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Century Gothic" panose="020B0502020202020204" pitchFamily="34" charset="0"/>
              </a:rPr>
              <a:t>How do you detect and draw contours on a binary image?</a:t>
            </a:r>
            <a:endParaRPr lang="en-US" sz="60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AB14C-699E-4A5B-9161-5A793FFC44C5}"/>
              </a:ext>
            </a:extLst>
          </p:cNvPr>
          <p:cNvSpPr txBox="1"/>
          <p:nvPr/>
        </p:nvSpPr>
        <p:spPr>
          <a:xfrm>
            <a:off x="5433391" y="1603513"/>
            <a:ext cx="132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5/5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BD6389-89F6-40F4-AD42-B041D36BC744}"/>
              </a:ext>
            </a:extLst>
          </p:cNvPr>
          <p:cNvSpPr/>
          <p:nvPr/>
        </p:nvSpPr>
        <p:spPr>
          <a:xfrm>
            <a:off x="5201478" y="5327374"/>
            <a:ext cx="1789044" cy="742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HINT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5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63EA2-A228-43AC-8C33-74501F16BCA9}"/>
              </a:ext>
            </a:extLst>
          </p:cNvPr>
          <p:cNvGrpSpPr/>
          <p:nvPr/>
        </p:nvGrpSpPr>
        <p:grpSpPr>
          <a:xfrm>
            <a:off x="-762002" y="0"/>
            <a:ext cx="13716004" cy="6858000"/>
            <a:chOff x="-762002" y="0"/>
            <a:chExt cx="1371600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20062A-4E96-4B28-AAAB-76E170DF3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62002" y="0"/>
              <a:ext cx="13716004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68EB0D-CD91-4E99-86F4-A871480E1BE5}"/>
                </a:ext>
              </a:extLst>
            </p:cNvPr>
            <p:cNvSpPr/>
            <p:nvPr/>
          </p:nvSpPr>
          <p:spPr>
            <a:xfrm>
              <a:off x="4452730" y="3074504"/>
              <a:ext cx="3233531" cy="795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4B63EB1-2B1E-4775-98A6-A898640928C1}"/>
              </a:ext>
            </a:extLst>
          </p:cNvPr>
          <p:cNvSpPr/>
          <p:nvPr/>
        </p:nvSpPr>
        <p:spPr>
          <a:xfrm>
            <a:off x="834888" y="2973454"/>
            <a:ext cx="10522226" cy="2342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IMAGE PROCESSING AND TOOLS</a:t>
            </a:r>
            <a:endParaRPr lang="en-IN" sz="6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C8A66F-B3A5-4512-842D-1C649A4CBA2F}"/>
              </a:ext>
            </a:extLst>
          </p:cNvPr>
          <p:cNvSpPr/>
          <p:nvPr/>
        </p:nvSpPr>
        <p:spPr>
          <a:xfrm>
            <a:off x="3935896" y="2289727"/>
            <a:ext cx="4320209" cy="11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  <a:latin typeface="Candara Light" panose="020E0502030303020204" pitchFamily="34" charset="0"/>
              </a:rPr>
              <a:t>TECH BOOTCAMP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DAY 06</a:t>
            </a:r>
            <a:endParaRPr lang="en-IN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AB7DED-83FB-4636-B387-CD5CBF80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356" y="837488"/>
            <a:ext cx="1157288" cy="14287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1A6C87-F260-4480-B8F0-CDF6B55324C2}"/>
              </a:ext>
            </a:extLst>
          </p:cNvPr>
          <p:cNvSpPr/>
          <p:nvPr/>
        </p:nvSpPr>
        <p:spPr>
          <a:xfrm>
            <a:off x="3909390" y="4873068"/>
            <a:ext cx="4320209" cy="11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  <a:latin typeface="Candara Light" panose="020E0502030303020204" pitchFamily="34" charset="0"/>
              </a:rPr>
              <a:t>THANK YOU!</a:t>
            </a:r>
            <a:endParaRPr lang="en-IN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08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1928734" y="2278505"/>
            <a:ext cx="83345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latin typeface="Candara Light" panose="020E05020303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https://opencv.org/</a:t>
            </a:r>
            <a:endParaRPr lang="en-IN" sz="6600" dirty="0">
              <a:latin typeface="Candara Light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847476" y="2068641"/>
            <a:ext cx="449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OFFICIAL WEBSITE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CA0FC-4B3B-4A13-9D8D-8EE33FDE21B9}"/>
              </a:ext>
            </a:extLst>
          </p:cNvPr>
          <p:cNvSpPr txBox="1"/>
          <p:nvPr/>
        </p:nvSpPr>
        <p:spPr>
          <a:xfrm>
            <a:off x="4222230" y="3672590"/>
            <a:ext cx="374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AVAILABLE FOR</a:t>
            </a:r>
            <a:endParaRPr lang="en-IN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F2909BEE-AED9-49CA-8193-D238B8E24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876" y="4842435"/>
            <a:ext cx="1219200" cy="121920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56D1398-3E49-4B28-BAEA-7D2303EAF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4720627"/>
            <a:ext cx="1219200" cy="1219200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D5FB272D-F8F3-4405-84E8-E1A565C3A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925" y="483847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77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423C4-BECD-4EB5-B3EE-8B02A53A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168" y="0"/>
            <a:ext cx="13374168" cy="68580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9DC2EF-4F08-4E43-B29B-F59EAB1C5427}"/>
              </a:ext>
            </a:extLst>
          </p:cNvPr>
          <p:cNvSpPr/>
          <p:nvPr/>
        </p:nvSpPr>
        <p:spPr>
          <a:xfrm>
            <a:off x="954156" y="1411356"/>
            <a:ext cx="4002158" cy="40021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03</a:t>
            </a:r>
            <a:endParaRPr lang="en-IN" sz="9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F674B-AD36-4AF2-BDCE-A384D0831C56}"/>
              </a:ext>
            </a:extLst>
          </p:cNvPr>
          <p:cNvSpPr txBox="1"/>
          <p:nvPr/>
        </p:nvSpPr>
        <p:spPr>
          <a:xfrm>
            <a:off x="4956313" y="2705725"/>
            <a:ext cx="736022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 BASIC</a:t>
            </a:r>
          </a:p>
          <a:p>
            <a:pPr algn="ctr"/>
            <a:r>
              <a:rPr lang="en-IN" sz="4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IMAGE OPERATIONS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92704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3158405"/>
            <a:ext cx="13013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Candara Light" panose="020E0502030303020204" pitchFamily="34" charset="0"/>
              </a:rPr>
              <a:t>cv2.imread('path_to_image.jpg')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847476" y="2285935"/>
            <a:ext cx="449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LOAD IMAGE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31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3158405"/>
            <a:ext cx="13013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Candara Light" panose="020E0502030303020204" pitchFamily="34" charset="0"/>
              </a:rPr>
              <a:t>cv2.imshow('Loaded Image', image)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847476" y="2285935"/>
            <a:ext cx="449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DISPLAY IMAGE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9ECC-E7E4-42F7-B70F-EE8724E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453" y="-4149"/>
            <a:ext cx="14656906" cy="686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B86D9-43DB-4E81-8333-AFFE06D09207}"/>
              </a:ext>
            </a:extLst>
          </p:cNvPr>
          <p:cNvSpPr txBox="1"/>
          <p:nvPr/>
        </p:nvSpPr>
        <p:spPr>
          <a:xfrm>
            <a:off x="-410817" y="3158405"/>
            <a:ext cx="13013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Candara Light" panose="020E0502030303020204" pitchFamily="34" charset="0"/>
              </a:rPr>
              <a:t>cv2.imwrite('saved_image.jpg', image)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E2AE-48A7-45D3-AFF5-962428368BE2}"/>
              </a:ext>
            </a:extLst>
          </p:cNvPr>
          <p:cNvSpPr txBox="1"/>
          <p:nvPr/>
        </p:nvSpPr>
        <p:spPr>
          <a:xfrm>
            <a:off x="3847476" y="2285935"/>
            <a:ext cx="449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Century Gothic" panose="020B0502020202020204" pitchFamily="34" charset="0"/>
              </a:rPr>
              <a:t>SAVE IMAGE</a:t>
            </a:r>
            <a:endParaRPr lang="en-IN" sz="3200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76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625</Words>
  <Application>Microsoft Office PowerPoint</Application>
  <PresentationFormat>Widescreen</PresentationFormat>
  <Paragraphs>118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Candara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75</cp:revision>
  <dcterms:created xsi:type="dcterms:W3CDTF">2024-07-09T03:31:26Z</dcterms:created>
  <dcterms:modified xsi:type="dcterms:W3CDTF">2024-07-09T11:55:18Z</dcterms:modified>
</cp:coreProperties>
</file>